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9" r:id="rId4"/>
    <p:sldId id="258" r:id="rId5"/>
    <p:sldId id="260" r:id="rId6"/>
    <p:sldId id="261" r:id="rId7"/>
    <p:sldId id="263" r:id="rId8"/>
    <p:sldId id="264" r:id="rId9"/>
    <p:sldId id="265" r:id="rId10"/>
    <p:sldId id="262" r:id="rId11"/>
    <p:sldId id="267" r:id="rId12"/>
    <p:sldId id="268" r:id="rId13"/>
    <p:sldId id="266" r:id="rId14"/>
    <p:sldId id="275" r:id="rId15"/>
    <p:sldId id="276" r:id="rId16"/>
    <p:sldId id="269" r:id="rId17"/>
    <p:sldId id="271" r:id="rId18"/>
    <p:sldId id="272" r:id="rId19"/>
    <p:sldId id="270" r:id="rId20"/>
    <p:sldId id="273" r:id="rId21"/>
    <p:sldId id="274" r:id="rId22"/>
    <p:sldId id="277" r:id="rId23"/>
    <p:sldId id="279"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5884F9-D558-4194-A3DB-662186A7963B}" type="datetimeFigureOut">
              <a:rPr lang="en-US" smtClean="0"/>
              <a:t>6/11/2017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994A00-E11B-4D98-8F7A-171D3C3B7CC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994A00-E11B-4D98-8F7A-171D3C3B7CC0}" type="slidenum">
              <a:rPr lang="en-US" smtClean="0"/>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994A00-E11B-4D98-8F7A-171D3C3B7CC0}" type="slidenum">
              <a:rPr lang="en-US" smtClean="0"/>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994A00-E11B-4D98-8F7A-171D3C3B7CC0}" type="slidenum">
              <a:rPr lang="en-US" smtClean="0"/>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4199DEC-5EB6-4EED-9086-3CCF866826C2}" type="datetimeFigureOut">
              <a:rPr lang="en-US" smtClean="0"/>
              <a:t>6/11/2017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D2458F3-3192-4BBF-8A5F-C0DE9355ACB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199DEC-5EB6-4EED-9086-3CCF866826C2}"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199DEC-5EB6-4EED-9086-3CCF866826C2}"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199DEC-5EB6-4EED-9086-3CCF866826C2}"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199DEC-5EB6-4EED-9086-3CCF866826C2}" type="datetimeFigureOut">
              <a:rPr lang="en-US" smtClean="0"/>
              <a:t>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458F3-3192-4BBF-8A5F-C0DE9355ACB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199DEC-5EB6-4EED-9086-3CCF866826C2}"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4199DEC-5EB6-4EED-9086-3CCF866826C2}" type="datetimeFigureOut">
              <a:rPr lang="en-US" smtClean="0"/>
              <a:t>6/11/2017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199DEC-5EB6-4EED-9086-3CCF866826C2}" type="datetimeFigureOut">
              <a:rPr lang="en-US" smtClean="0"/>
              <a:t>6/11/2017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99DEC-5EB6-4EED-9086-3CCF866826C2}" type="datetimeFigureOut">
              <a:rPr lang="en-US" smtClean="0"/>
              <a:t>6/11/2017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199DEC-5EB6-4EED-9086-3CCF866826C2}"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458F3-3192-4BBF-8A5F-C0DE9355ACB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199DEC-5EB6-4EED-9086-3CCF866826C2}" type="datetimeFigureOut">
              <a:rPr lang="en-US" smtClean="0"/>
              <a:t>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D2458F3-3192-4BBF-8A5F-C0DE9355ACB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199DEC-5EB6-4EED-9086-3CCF866826C2}" type="datetimeFigureOut">
              <a:rPr lang="en-US" smtClean="0"/>
              <a:t>6/11/2017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D2458F3-3192-4BBF-8A5F-C0DE9355ACB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New Covenant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lstStyle/>
          <a:p>
            <a:r>
              <a:rPr lang="en-US" dirty="0" smtClean="0"/>
              <a:t>Why would our response to the new covenant be different from the children of Israel??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Hebrews 12: 18</a:t>
            </a:r>
            <a:endParaRPr lang="en-US" dirty="0"/>
          </a:p>
        </p:txBody>
      </p:sp>
      <p:sp>
        <p:nvSpPr>
          <p:cNvPr id="3" name="Content Placeholder 2"/>
          <p:cNvSpPr>
            <a:spLocks noGrp="1"/>
          </p:cNvSpPr>
          <p:nvPr>
            <p:ph idx="1"/>
          </p:nvPr>
        </p:nvSpPr>
        <p:spPr/>
        <p:txBody>
          <a:bodyPr>
            <a:normAutofit/>
          </a:bodyPr>
          <a:lstStyle/>
          <a:p>
            <a:r>
              <a:rPr lang="en-US" baseline="30000" dirty="0" smtClean="0"/>
              <a:t>18 </a:t>
            </a:r>
            <a:r>
              <a:rPr lang="en-US" dirty="0" smtClean="0"/>
              <a:t>You have not come to a mountain that can be touched and that is burning with fire; to darkness, gloom and storm; </a:t>
            </a:r>
            <a:r>
              <a:rPr lang="en-US" baseline="30000" dirty="0" smtClean="0"/>
              <a:t>19 </a:t>
            </a:r>
            <a:r>
              <a:rPr lang="en-US" dirty="0" smtClean="0"/>
              <a:t>to a trumpet blast or to such a voice speaking words that those who heard it begged that no further word be spoken to them</a:t>
            </a:r>
            <a:r>
              <a:rPr lang="en-US" dirty="0" smtClean="0"/>
              <a:t>?</a:t>
            </a:r>
          </a:p>
          <a:p>
            <a:r>
              <a:rPr lang="en-US" baseline="30000" dirty="0" smtClean="0"/>
              <a:t>20 </a:t>
            </a:r>
            <a:r>
              <a:rPr lang="en-US" dirty="0" smtClean="0"/>
              <a:t>because they could not bear what was commanded: “If even an animal touches the mountain, it must be stoned to death</a:t>
            </a:r>
            <a:r>
              <a:rPr lang="en-US" dirty="0" smtClean="0"/>
              <a:t>.” </a:t>
            </a:r>
            <a:r>
              <a:rPr lang="en-US" baseline="30000" dirty="0" smtClean="0"/>
              <a:t>21 </a:t>
            </a:r>
            <a:r>
              <a:rPr lang="en-US" dirty="0" smtClean="0"/>
              <a:t>The sight was so terrifying that Moses said, “I am trembling with fear.”</a:t>
            </a:r>
            <a:r>
              <a:rPr lang="en-US" baseline="30000" dirty="0" smtClean="0"/>
              <a:t>[ </a:t>
            </a: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Hebrews 12: 22</a:t>
            </a:r>
            <a:endParaRPr lang="en-US" dirty="0"/>
          </a:p>
        </p:txBody>
      </p:sp>
      <p:sp>
        <p:nvSpPr>
          <p:cNvPr id="3" name="Content Placeholder 2"/>
          <p:cNvSpPr>
            <a:spLocks noGrp="1"/>
          </p:cNvSpPr>
          <p:nvPr>
            <p:ph idx="1"/>
          </p:nvPr>
        </p:nvSpPr>
        <p:spPr/>
        <p:txBody>
          <a:bodyPr>
            <a:normAutofit/>
          </a:bodyPr>
          <a:lstStyle/>
          <a:p>
            <a:r>
              <a:rPr lang="en-US" baseline="30000" dirty="0" smtClean="0"/>
              <a:t>22 </a:t>
            </a:r>
            <a:r>
              <a:rPr lang="en-US" dirty="0" smtClean="0"/>
              <a:t>But you have come to Mount Zion, to the city of the living God, the heavenly Jerusalem. You have come to thousands upon thousands of angels in joyful assembly, </a:t>
            </a:r>
            <a:r>
              <a:rPr lang="en-US" baseline="30000" dirty="0" smtClean="0"/>
              <a:t>23 </a:t>
            </a:r>
            <a:r>
              <a:rPr lang="en-US" dirty="0" smtClean="0"/>
              <a:t>to the church of the firstborn, whose names are written in heaven. You have come to God, the Judge of all, to the spirits of the righteous made perfect, </a:t>
            </a:r>
            <a:r>
              <a:rPr lang="en-US" baseline="30000" dirty="0" smtClean="0"/>
              <a:t>24 </a:t>
            </a:r>
            <a:r>
              <a:rPr lang="en-US" dirty="0" smtClean="0"/>
              <a:t>to Jesus the mediator of a new covenant, and to the sprinkled blood that speaks a better word than the blood of Abel.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3</a:t>
            </a:r>
            <a:endParaRPr lang="en-US" dirty="0"/>
          </a:p>
        </p:txBody>
      </p:sp>
      <p:sp>
        <p:nvSpPr>
          <p:cNvPr id="3" name="Content Placeholder 2"/>
          <p:cNvSpPr>
            <a:spLocks noGrp="1"/>
          </p:cNvSpPr>
          <p:nvPr>
            <p:ph idx="1"/>
          </p:nvPr>
        </p:nvSpPr>
        <p:spPr/>
        <p:txBody>
          <a:bodyPr>
            <a:normAutofit fontScale="92500" lnSpcReduction="10000"/>
          </a:bodyPr>
          <a:lstStyle/>
          <a:p>
            <a:r>
              <a:rPr lang="en-US" baseline="30000" dirty="0" smtClean="0"/>
              <a:t>19 </a:t>
            </a:r>
            <a:r>
              <a:rPr lang="en-US" dirty="0" smtClean="0"/>
              <a:t>Why, then, was the law given at all? It was added because of transgressions until the Seed to whom the promise referred had come. The law was given through angels and entrusted to a mediator. </a:t>
            </a:r>
            <a:r>
              <a:rPr lang="en-US" baseline="30000" dirty="0" smtClean="0"/>
              <a:t>20 </a:t>
            </a:r>
            <a:r>
              <a:rPr lang="en-US" dirty="0" smtClean="0"/>
              <a:t>A mediator, however, implies more than one party; but God is one.</a:t>
            </a:r>
          </a:p>
          <a:p>
            <a:r>
              <a:rPr lang="en-US" baseline="30000" dirty="0" smtClean="0"/>
              <a:t>21 </a:t>
            </a:r>
            <a:r>
              <a:rPr lang="en-US" dirty="0" smtClean="0"/>
              <a:t>Is the law, therefore, opposed to the promises of God? Absolutely not! For if a law had been given that could impart life, then righteousness would certainly have come by the law. </a:t>
            </a:r>
            <a:r>
              <a:rPr lang="en-US" baseline="30000" dirty="0" smtClean="0"/>
              <a:t>22 </a:t>
            </a:r>
            <a:r>
              <a:rPr lang="en-US" dirty="0" smtClean="0"/>
              <a:t>But Scripture has locked up everything under the control of sin, so that what was promised, being given through faith in Jesus Christ, might be given to those who believe.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Why is the covenant new to you?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your own words sum up the new covenant.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parakletos</a:t>
            </a:r>
            <a:endParaRPr lang="en-US" dirty="0"/>
          </a:p>
        </p:txBody>
      </p:sp>
      <p:sp>
        <p:nvSpPr>
          <p:cNvPr id="3" name="Content Placeholder 2"/>
          <p:cNvSpPr>
            <a:spLocks noGrp="1"/>
          </p:cNvSpPr>
          <p:nvPr>
            <p:ph idx="1"/>
          </p:nvPr>
        </p:nvSpPr>
        <p:spPr/>
        <p:txBody>
          <a:bodyPr/>
          <a:lstStyle/>
          <a:p>
            <a:r>
              <a:rPr lang="en-US" dirty="0" smtClean="0"/>
              <a:t>Para – beside as in parallel lines</a:t>
            </a:r>
          </a:p>
          <a:p>
            <a:r>
              <a:rPr lang="en-US" dirty="0" err="1" smtClean="0"/>
              <a:t>Kaleo</a:t>
            </a:r>
            <a:r>
              <a:rPr lang="en-US" dirty="0" smtClean="0"/>
              <a:t> -   to call</a:t>
            </a:r>
          </a:p>
          <a:p>
            <a:r>
              <a:rPr lang="en-US" dirty="0" smtClean="0"/>
              <a:t> </a:t>
            </a:r>
            <a:r>
              <a:rPr lang="en-US" dirty="0" smtClean="0"/>
              <a:t>-- one has </a:t>
            </a:r>
            <a:r>
              <a:rPr lang="en-US" dirty="0" err="1" smtClean="0"/>
              <a:t>has</a:t>
            </a:r>
            <a:r>
              <a:rPr lang="en-US" dirty="0" smtClean="0"/>
              <a:t> been called to be beside and assist.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parakletos</a:t>
            </a:r>
            <a:endParaRPr lang="en-US" dirty="0"/>
          </a:p>
        </p:txBody>
      </p:sp>
      <p:sp>
        <p:nvSpPr>
          <p:cNvPr id="3" name="Content Placeholder 2"/>
          <p:cNvSpPr>
            <a:spLocks noGrp="1"/>
          </p:cNvSpPr>
          <p:nvPr>
            <p:ph idx="1"/>
          </p:nvPr>
        </p:nvSpPr>
        <p:spPr/>
        <p:txBody>
          <a:bodyPr/>
          <a:lstStyle/>
          <a:p>
            <a:r>
              <a:rPr lang="en-US" b="1" dirty="0" smtClean="0"/>
              <a:t>Jesus Promises the Holy Spirit</a:t>
            </a:r>
          </a:p>
          <a:p>
            <a:r>
              <a:rPr lang="en-US" baseline="30000" dirty="0" smtClean="0"/>
              <a:t>John 14:15</a:t>
            </a:r>
            <a:r>
              <a:rPr lang="en-US" baseline="30000" dirty="0" smtClean="0"/>
              <a:t> </a:t>
            </a:r>
            <a:r>
              <a:rPr lang="en-US" dirty="0" smtClean="0"/>
              <a:t>“If you love me, keep my commands. </a:t>
            </a:r>
            <a:r>
              <a:rPr lang="en-US" baseline="30000" dirty="0" smtClean="0"/>
              <a:t>16 </a:t>
            </a:r>
            <a:r>
              <a:rPr lang="en-US" dirty="0" smtClean="0"/>
              <a:t>And I will ask the Father, and he will give you another advocate to help you and be with you </a:t>
            </a:r>
            <a:r>
              <a:rPr lang="en-US" dirty="0" smtClean="0"/>
              <a:t>forever.  NIV</a:t>
            </a:r>
          </a:p>
          <a:p>
            <a:endParaRPr lang="en-US" dirty="0" smtClean="0"/>
          </a:p>
          <a:p>
            <a:r>
              <a:rPr lang="en-US" baseline="30000" dirty="0" smtClean="0"/>
              <a:t>16 </a:t>
            </a:r>
            <a:r>
              <a:rPr lang="en-US" dirty="0" smtClean="0"/>
              <a:t>And I will pray the Father, and he shall give you another Comforter, that he may abide with you for ever</a:t>
            </a:r>
            <a:r>
              <a:rPr lang="en-US" dirty="0" smtClean="0"/>
              <a:t>;  KJV.</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parakletos</a:t>
            </a:r>
            <a:endParaRPr lang="en-US" dirty="0"/>
          </a:p>
        </p:txBody>
      </p:sp>
      <p:sp>
        <p:nvSpPr>
          <p:cNvPr id="3" name="Content Placeholder 2"/>
          <p:cNvSpPr>
            <a:spLocks noGrp="1"/>
          </p:cNvSpPr>
          <p:nvPr>
            <p:ph idx="1"/>
          </p:nvPr>
        </p:nvSpPr>
        <p:spPr/>
        <p:txBody>
          <a:bodyPr/>
          <a:lstStyle/>
          <a:p>
            <a:r>
              <a:rPr lang="en-US" b="1" dirty="0" smtClean="0"/>
              <a:t>Jesus Promises the Holy Spirit</a:t>
            </a:r>
          </a:p>
          <a:p>
            <a:r>
              <a:rPr lang="en-US" baseline="30000" dirty="0" smtClean="0"/>
              <a:t>1 John 2:1</a:t>
            </a:r>
            <a:r>
              <a:rPr lang="en-US" baseline="30000" dirty="0" smtClean="0"/>
              <a:t> </a:t>
            </a:r>
            <a:r>
              <a:rPr lang="en-US" dirty="0" smtClean="0"/>
              <a:t> My dear children, I write this to you so that you will not sin. But if anybody does sin, we have an advocate with the Father—Jesus Christ, the Righteous One  </a:t>
            </a:r>
            <a:r>
              <a:rPr lang="en-US" dirty="0" smtClean="0"/>
              <a:t>NIV</a:t>
            </a:r>
          </a:p>
          <a:p>
            <a:endParaRPr lang="en-US" dirty="0" smtClean="0"/>
          </a:p>
          <a:p>
            <a:r>
              <a:rPr lang="en-US" dirty="0" smtClean="0"/>
              <a:t>1 John 2:1 My </a:t>
            </a:r>
            <a:r>
              <a:rPr lang="en-US" dirty="0" smtClean="0"/>
              <a:t>little children, these things write I unto you, that ye sin not. And if any man sin, we have an advocate with the Father, Jesus Christ the righteous: KJV</a:t>
            </a:r>
            <a:r>
              <a:rPr lang="en-US" dirty="0" smtClean="0"/>
              <a: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Deuteronomy 6</a:t>
            </a:r>
            <a:endParaRPr lang="en-US" b="1" dirty="0"/>
          </a:p>
        </p:txBody>
      </p:sp>
      <p:sp>
        <p:nvSpPr>
          <p:cNvPr id="3" name="Content Placeholder 2"/>
          <p:cNvSpPr>
            <a:spLocks noGrp="1"/>
          </p:cNvSpPr>
          <p:nvPr>
            <p:ph idx="1"/>
          </p:nvPr>
        </p:nvSpPr>
        <p:spPr/>
        <p:txBody>
          <a:bodyPr/>
          <a:lstStyle/>
          <a:p>
            <a:r>
              <a:rPr lang="en-US" dirty="0" smtClean="0"/>
              <a:t>Hear, O Israel: The </a:t>
            </a:r>
            <a:r>
              <a:rPr lang="en-US" cap="small" dirty="0" smtClean="0"/>
              <a:t>Lord</a:t>
            </a:r>
            <a:r>
              <a:rPr lang="en-US" dirty="0" smtClean="0"/>
              <a:t> our God, the </a:t>
            </a:r>
            <a:r>
              <a:rPr lang="en-US" cap="small" dirty="0" smtClean="0"/>
              <a:t>Lord</a:t>
            </a:r>
            <a:r>
              <a:rPr lang="en-US" dirty="0" smtClean="0"/>
              <a:t> is </a:t>
            </a:r>
            <a:r>
              <a:rPr lang="en-US" dirty="0" smtClean="0"/>
              <a:t>one. </a:t>
            </a:r>
            <a:r>
              <a:rPr lang="en-US" baseline="30000" dirty="0" smtClean="0"/>
              <a:t>5 </a:t>
            </a:r>
            <a:r>
              <a:rPr lang="en-US" dirty="0" smtClean="0"/>
              <a:t>Love the </a:t>
            </a:r>
            <a:r>
              <a:rPr lang="en-US" cap="small" dirty="0" smtClean="0"/>
              <a:t>Lord</a:t>
            </a:r>
            <a:r>
              <a:rPr lang="en-US" dirty="0" smtClean="0"/>
              <a:t> your God with all your heart and with all your soul and with all your strength. </a:t>
            </a:r>
            <a:r>
              <a:rPr lang="en-US" baseline="30000" dirty="0" smtClean="0"/>
              <a:t>6 </a:t>
            </a:r>
            <a:r>
              <a:rPr lang="en-US" dirty="0" smtClean="0"/>
              <a:t>These commandments that I give you today are to be on your hearts. </a:t>
            </a:r>
            <a:r>
              <a:rPr lang="en-US" baseline="30000" dirty="0" smtClean="0"/>
              <a:t>7 </a:t>
            </a:r>
            <a:r>
              <a:rPr lang="en-US" dirty="0" smtClean="0"/>
              <a:t>Impress them on your children. Talk about them when you sit at home and when you walk along the road, when you lie down and when you get up. </a:t>
            </a:r>
            <a:r>
              <a:rPr lang="en-US" baseline="30000" dirty="0" smtClean="0"/>
              <a:t>8 </a:t>
            </a:r>
            <a:r>
              <a:rPr lang="en-US" dirty="0" smtClean="0"/>
              <a:t>Tie them as symbols on your hands and bind them on your foreheads. </a:t>
            </a:r>
            <a:r>
              <a:rPr lang="en-US" baseline="30000" dirty="0" smtClean="0"/>
              <a:t>9 </a:t>
            </a:r>
            <a:r>
              <a:rPr lang="en-US" dirty="0" smtClean="0"/>
              <a:t>Write them on the doorframes of your houses and on your gates.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Jeremiah 13:33</a:t>
            </a:r>
            <a:br>
              <a:rPr lang="en-US" dirty="0" smtClean="0"/>
            </a:br>
            <a:endParaRPr lang="en-US" dirty="0"/>
          </a:p>
        </p:txBody>
      </p:sp>
      <p:sp>
        <p:nvSpPr>
          <p:cNvPr id="3" name="Content Placeholder 2"/>
          <p:cNvSpPr>
            <a:spLocks noGrp="1"/>
          </p:cNvSpPr>
          <p:nvPr>
            <p:ph idx="1"/>
          </p:nvPr>
        </p:nvSpPr>
        <p:spPr/>
        <p:txBody>
          <a:bodyPr/>
          <a:lstStyle/>
          <a:p>
            <a:r>
              <a:rPr lang="en-US" dirty="0" smtClean="0"/>
              <a:t>“This is the covenant I will make with the people of Israel</a:t>
            </a:r>
            <a:br>
              <a:rPr lang="en-US" dirty="0" smtClean="0"/>
            </a:br>
            <a:r>
              <a:rPr lang="en-US" dirty="0" smtClean="0"/>
              <a:t>    after that time,” declares the </a:t>
            </a:r>
            <a:r>
              <a:rPr lang="en-US" cap="small" dirty="0" smtClean="0"/>
              <a:t>Lord</a:t>
            </a:r>
            <a:r>
              <a:rPr lang="en-US" dirty="0" smtClean="0"/>
              <a:t>.</a:t>
            </a:r>
            <a:br>
              <a:rPr lang="en-US" dirty="0" smtClean="0"/>
            </a:br>
            <a:r>
              <a:rPr lang="en-US" dirty="0" smtClean="0"/>
              <a:t>“I will put my law in their minds</a:t>
            </a:r>
            <a:br>
              <a:rPr lang="en-US" dirty="0" smtClean="0"/>
            </a:br>
            <a:r>
              <a:rPr lang="en-US" dirty="0" smtClean="0"/>
              <a:t>    and write it on their hearts.</a:t>
            </a:r>
            <a:br>
              <a:rPr lang="en-US" dirty="0" smtClean="0"/>
            </a:br>
            <a:r>
              <a:rPr lang="en-US" dirty="0" smtClean="0"/>
              <a:t>I will be their God,</a:t>
            </a:r>
            <a:br>
              <a:rPr lang="en-US" dirty="0" smtClean="0"/>
            </a:br>
            <a:r>
              <a:rPr lang="en-US" dirty="0" smtClean="0"/>
              <a:t>    and they will be my people</a:t>
            </a:r>
            <a:r>
              <a:rPr lang="en-US" dirty="0" smtClean="0"/>
              <a:t>.</a:t>
            </a:r>
          </a:p>
          <a:p>
            <a:endParaRPr lang="en-US" dirty="0" smtClean="0"/>
          </a:p>
          <a:p>
            <a:r>
              <a:rPr lang="en-US" dirty="0" smtClean="0"/>
              <a:t>What was Israel doing when Jeremiah made this </a:t>
            </a:r>
            <a:br>
              <a:rPr lang="en-US" dirty="0" smtClean="0"/>
            </a:br>
            <a:r>
              <a:rPr lang="en-US" dirty="0" smtClean="0"/>
              <a:t>proclamation?</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Deuteronomy 6</a:t>
            </a:r>
            <a:endParaRPr lang="en-US" b="1" dirty="0"/>
          </a:p>
        </p:txBody>
      </p:sp>
      <p:sp>
        <p:nvSpPr>
          <p:cNvPr id="3" name="Content Placeholder 2"/>
          <p:cNvSpPr>
            <a:spLocks noGrp="1"/>
          </p:cNvSpPr>
          <p:nvPr>
            <p:ph idx="1"/>
          </p:nvPr>
        </p:nvSpPr>
        <p:spPr/>
        <p:txBody>
          <a:bodyPr/>
          <a:lstStyle/>
          <a:p>
            <a:r>
              <a:rPr lang="en-US" baseline="30000" dirty="0" smtClean="0"/>
              <a:t>10 </a:t>
            </a:r>
            <a:r>
              <a:rPr lang="en-US" dirty="0" smtClean="0"/>
              <a:t>When the </a:t>
            </a:r>
            <a:r>
              <a:rPr lang="en-US" cap="small" dirty="0" smtClean="0"/>
              <a:t>Lord</a:t>
            </a:r>
            <a:r>
              <a:rPr lang="en-US" dirty="0" smtClean="0"/>
              <a:t> your God brings you into the land he swore to your fathers, to Abraham, Isaac and Jacob, to give you—a land with large, flourishing cities you did not build, </a:t>
            </a:r>
            <a:r>
              <a:rPr lang="en-US" baseline="30000" dirty="0" smtClean="0"/>
              <a:t>11 </a:t>
            </a:r>
            <a:r>
              <a:rPr lang="en-US" dirty="0" smtClean="0"/>
              <a:t>houses filled with all kinds of good things you did not provide, wells you did not dig, and vineyards and olive groves you did not plant—then when you eat and are satisfied, </a:t>
            </a:r>
            <a:r>
              <a:rPr lang="en-US" baseline="30000" dirty="0" smtClean="0"/>
              <a:t>12 </a:t>
            </a:r>
            <a:r>
              <a:rPr lang="en-US" dirty="0" smtClean="0"/>
              <a:t>be careful that you do not forget the </a:t>
            </a:r>
            <a:r>
              <a:rPr lang="en-US" cap="small" dirty="0" smtClean="0"/>
              <a:t>Lord</a:t>
            </a:r>
            <a:r>
              <a:rPr lang="en-US" dirty="0" smtClean="0"/>
              <a:t>, who brought you out of Egypt, out of the land of slavery.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Deuteronomy 6</a:t>
            </a:r>
            <a:endParaRPr lang="en-US" b="1" dirty="0"/>
          </a:p>
        </p:txBody>
      </p:sp>
      <p:sp>
        <p:nvSpPr>
          <p:cNvPr id="3" name="Content Placeholder 2"/>
          <p:cNvSpPr>
            <a:spLocks noGrp="1"/>
          </p:cNvSpPr>
          <p:nvPr>
            <p:ph idx="1"/>
          </p:nvPr>
        </p:nvSpPr>
        <p:spPr/>
        <p:txBody>
          <a:bodyPr/>
          <a:lstStyle/>
          <a:p>
            <a:r>
              <a:rPr lang="en-US" baseline="30000" dirty="0" smtClean="0"/>
              <a:t>20 </a:t>
            </a:r>
            <a:r>
              <a:rPr lang="en-US" dirty="0" smtClean="0"/>
              <a:t>In the future, when your son asks you, “What is the meaning of the stipulations, decrees and laws the </a:t>
            </a:r>
            <a:r>
              <a:rPr lang="en-US" cap="small" dirty="0" smtClean="0"/>
              <a:t>Lord</a:t>
            </a:r>
            <a:r>
              <a:rPr lang="en-US" dirty="0" smtClean="0"/>
              <a:t> our God has commanded you?” </a:t>
            </a:r>
            <a:r>
              <a:rPr lang="en-US" baseline="30000" dirty="0" smtClean="0"/>
              <a:t>21 </a:t>
            </a:r>
            <a:r>
              <a:rPr lang="en-US" dirty="0" smtClean="0"/>
              <a:t>tell him: “We were slaves of Pharaoh in Egypt, but the </a:t>
            </a:r>
            <a:r>
              <a:rPr lang="en-US" cap="small" dirty="0" smtClean="0"/>
              <a:t>Lord</a:t>
            </a:r>
            <a:r>
              <a:rPr lang="en-US" dirty="0" smtClean="0"/>
              <a:t> brought us out of Egypt with a mighty hand. </a:t>
            </a:r>
            <a:r>
              <a:rPr lang="en-US" baseline="30000" dirty="0" smtClean="0"/>
              <a:t>22 </a:t>
            </a:r>
            <a:r>
              <a:rPr lang="en-US" dirty="0" smtClean="0"/>
              <a:t>Before our eyes the </a:t>
            </a:r>
            <a:r>
              <a:rPr lang="en-US" cap="small" dirty="0" smtClean="0"/>
              <a:t>Lord</a:t>
            </a:r>
            <a:r>
              <a:rPr lang="en-US" dirty="0" smtClean="0"/>
              <a:t> sent signs and wonders—great and terrible—on Egypt and Pharaoh and his whole household. </a:t>
            </a:r>
            <a:r>
              <a:rPr lang="en-US" baseline="30000" dirty="0" smtClean="0"/>
              <a:t>23 </a:t>
            </a:r>
            <a:r>
              <a:rPr lang="en-US" dirty="0" smtClean="0"/>
              <a:t>But he brought us out from there to bring us in and give us the land he promised on oath to our ancestors.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 the Israelites y have a testimony about their covenant?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 we have a testimony about our covenant?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2</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Made Alive in Christ</a:t>
            </a:r>
          </a:p>
          <a:p>
            <a:r>
              <a:rPr lang="en-US" dirty="0" smtClean="0"/>
              <a:t>2 As for you, you were dead in your transgressions and sins, </a:t>
            </a:r>
            <a:r>
              <a:rPr lang="en-US" baseline="30000" dirty="0" smtClean="0"/>
              <a:t> </a:t>
            </a:r>
            <a:r>
              <a:rPr lang="en-US" dirty="0" smtClean="0"/>
              <a:t>in which you used to live when you followed the ways of this world and of the ruler of the kingdom of the air, the spirit who is now at work in those who are disobedient. </a:t>
            </a:r>
            <a:r>
              <a:rPr lang="en-US" baseline="30000" dirty="0" smtClean="0"/>
              <a:t>3 </a:t>
            </a:r>
            <a:r>
              <a:rPr lang="en-US" dirty="0" smtClean="0"/>
              <a:t>All of us also lived among them at one time, gratifying the cravings of our </a:t>
            </a:r>
            <a:r>
              <a:rPr lang="en-US" dirty="0" smtClean="0"/>
              <a:t>flesh </a:t>
            </a:r>
            <a:r>
              <a:rPr lang="en-US" dirty="0" smtClean="0"/>
              <a:t>and following its desires and thoughts. Like the rest, we were by nature deserving of wrath. </a:t>
            </a:r>
            <a:r>
              <a:rPr lang="en-US" baseline="30000" dirty="0" smtClean="0"/>
              <a:t>4 </a:t>
            </a:r>
            <a:r>
              <a:rPr lang="en-US" dirty="0" smtClean="0"/>
              <a:t>But because of his great love for us, God, who is rich in mercy, </a:t>
            </a:r>
            <a:r>
              <a:rPr lang="en-US" baseline="30000" dirty="0" smtClean="0"/>
              <a:t>5 </a:t>
            </a:r>
            <a:r>
              <a:rPr lang="en-US" dirty="0" smtClean="0"/>
              <a:t>made us alive with Christ even when we were dead in transgressions—it is by grace you have been saved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Jeremiah 13:31</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“The days are coming,” declares the </a:t>
            </a:r>
            <a:r>
              <a:rPr lang="en-US" cap="small" dirty="0" smtClean="0"/>
              <a:t>Lord</a:t>
            </a:r>
            <a:r>
              <a:rPr lang="en-US" dirty="0" smtClean="0"/>
              <a:t>,</a:t>
            </a:r>
            <a:br>
              <a:rPr lang="en-US" dirty="0" smtClean="0"/>
            </a:br>
            <a:r>
              <a:rPr lang="en-US" dirty="0" smtClean="0"/>
              <a:t>    “when I will make a new covenant</a:t>
            </a:r>
            <a:br>
              <a:rPr lang="en-US" dirty="0" smtClean="0"/>
            </a:br>
            <a:r>
              <a:rPr lang="en-US" dirty="0" smtClean="0"/>
              <a:t>with the people of Israel</a:t>
            </a:r>
            <a:br>
              <a:rPr lang="en-US" dirty="0" smtClean="0"/>
            </a:br>
            <a:r>
              <a:rPr lang="en-US" dirty="0" smtClean="0"/>
              <a:t>    and with the people of Judah.</a:t>
            </a:r>
            <a:br>
              <a:rPr lang="en-US" dirty="0" smtClean="0"/>
            </a:br>
            <a:r>
              <a:rPr lang="en-US" baseline="30000" dirty="0" smtClean="0"/>
              <a:t>32 </a:t>
            </a:r>
            <a:r>
              <a:rPr lang="en-US" dirty="0" smtClean="0"/>
              <a:t>It will not be like the covenant</a:t>
            </a:r>
            <a:br>
              <a:rPr lang="en-US" dirty="0" smtClean="0"/>
            </a:br>
            <a:r>
              <a:rPr lang="en-US" dirty="0" smtClean="0"/>
              <a:t>    I made with their ancestors</a:t>
            </a:r>
            <a:br>
              <a:rPr lang="en-US" dirty="0" smtClean="0"/>
            </a:br>
            <a:r>
              <a:rPr lang="en-US" dirty="0" smtClean="0"/>
              <a:t>when I took them by the hand</a:t>
            </a:r>
            <a:br>
              <a:rPr lang="en-US" dirty="0" smtClean="0"/>
            </a:br>
            <a:r>
              <a:rPr lang="en-US" dirty="0" smtClean="0"/>
              <a:t>    to lead them out of Egypt,</a:t>
            </a:r>
            <a:br>
              <a:rPr lang="en-US" dirty="0" smtClean="0"/>
            </a:br>
            <a:r>
              <a:rPr lang="en-US" dirty="0" smtClean="0"/>
              <a:t>because they broke my covenant,</a:t>
            </a:r>
            <a:br>
              <a:rPr lang="en-US" dirty="0" smtClean="0"/>
            </a:br>
            <a:r>
              <a:rPr lang="en-US" dirty="0" smtClean="0"/>
              <a:t>    though I was a husband </a:t>
            </a:r>
            <a:r>
              <a:rPr lang="en-US" dirty="0" smtClean="0"/>
              <a:t>to them”</a:t>
            </a:r>
            <a:r>
              <a:rPr lang="en-US" dirty="0" smtClean="0"/>
              <a:t/>
            </a:r>
            <a:br>
              <a:rPr lang="en-US" dirty="0" smtClean="0"/>
            </a:br>
            <a:r>
              <a:rPr lang="en-US" dirty="0" smtClean="0"/>
              <a:t>declares the </a:t>
            </a:r>
            <a:r>
              <a:rPr lang="en-US" cap="small" dirty="0" smtClean="0"/>
              <a:t>Lord</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lstStyle/>
          <a:p>
            <a:r>
              <a:rPr lang="en-US" dirty="0" smtClean="0"/>
              <a:t>What was the relationship  of people to God in time of Jeremiah?</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lstStyle/>
          <a:p>
            <a:r>
              <a:rPr lang="en-US" dirty="0" smtClean="0"/>
              <a:t>What promises had been made to the people at the time of Jeremiah?</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lstStyle/>
          <a:p>
            <a:r>
              <a:rPr lang="en-US" dirty="0" smtClean="0"/>
              <a:t>Have the promises changed?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Hebrews 8</a:t>
            </a:r>
            <a:br>
              <a:rPr lang="en-US" dirty="0" smtClean="0"/>
            </a:br>
            <a:endParaRPr lang="en-US" dirty="0"/>
          </a:p>
        </p:txBody>
      </p:sp>
      <p:sp>
        <p:nvSpPr>
          <p:cNvPr id="3" name="Content Placeholder 2"/>
          <p:cNvSpPr>
            <a:spLocks noGrp="1"/>
          </p:cNvSpPr>
          <p:nvPr>
            <p:ph idx="1"/>
          </p:nvPr>
        </p:nvSpPr>
        <p:spPr/>
        <p:txBody>
          <a:bodyPr>
            <a:normAutofit/>
          </a:bodyPr>
          <a:lstStyle/>
          <a:p>
            <a:r>
              <a:rPr lang="en-US" baseline="30000" dirty="0" smtClean="0"/>
              <a:t>7 </a:t>
            </a:r>
            <a:r>
              <a:rPr lang="en-US" dirty="0" smtClean="0"/>
              <a:t>For if there had been nothing wrong with that first covenant, no place would have been sought for another. </a:t>
            </a:r>
            <a:r>
              <a:rPr lang="en-US" baseline="30000" dirty="0" smtClean="0"/>
              <a:t>8 </a:t>
            </a:r>
            <a:r>
              <a:rPr lang="en-US" dirty="0" smtClean="0"/>
              <a:t>But God found fault with the people and </a:t>
            </a:r>
            <a:r>
              <a:rPr lang="en-US" dirty="0" smtClean="0"/>
              <a:t>said:</a:t>
            </a:r>
            <a:endParaRPr lang="en-US" dirty="0" smtClean="0"/>
          </a:p>
          <a:p>
            <a:r>
              <a:rPr lang="en-US" dirty="0" smtClean="0"/>
              <a:t>“The days are coming, declares the Lord,</a:t>
            </a:r>
            <a:br>
              <a:rPr lang="en-US" dirty="0" smtClean="0"/>
            </a:br>
            <a:r>
              <a:rPr lang="en-US" dirty="0" smtClean="0"/>
              <a:t>    when I will make a new covenant</a:t>
            </a:r>
            <a:br>
              <a:rPr lang="en-US" dirty="0" smtClean="0"/>
            </a:br>
            <a:r>
              <a:rPr lang="en-US" dirty="0" smtClean="0"/>
              <a:t>with the people of Israel</a:t>
            </a:r>
            <a:br>
              <a:rPr lang="en-US" dirty="0" smtClean="0"/>
            </a:br>
            <a:r>
              <a:rPr lang="en-US" dirty="0" smtClean="0"/>
              <a:t>    and with the people of Judah.</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Hebrews 8</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It will not be like the covenant</a:t>
            </a:r>
            <a:br>
              <a:rPr lang="en-US" dirty="0" smtClean="0"/>
            </a:br>
            <a:r>
              <a:rPr lang="en-US" dirty="0" smtClean="0"/>
              <a:t>    I made with their ancestors</a:t>
            </a:r>
            <a:br>
              <a:rPr lang="en-US" dirty="0" smtClean="0"/>
            </a:br>
            <a:r>
              <a:rPr lang="en-US" dirty="0" smtClean="0"/>
              <a:t>when I took them by the hand</a:t>
            </a:r>
            <a:br>
              <a:rPr lang="en-US" dirty="0" smtClean="0"/>
            </a:br>
            <a:r>
              <a:rPr lang="en-US" dirty="0" smtClean="0"/>
              <a:t>    to lead them out of Egypt,</a:t>
            </a:r>
            <a:br>
              <a:rPr lang="en-US" dirty="0" smtClean="0"/>
            </a:br>
            <a:r>
              <a:rPr lang="en-US" dirty="0" smtClean="0"/>
              <a:t>because they did not remain faithful to my covenant,</a:t>
            </a:r>
            <a:br>
              <a:rPr lang="en-US" dirty="0" smtClean="0"/>
            </a:br>
            <a:r>
              <a:rPr lang="en-US" dirty="0" smtClean="0"/>
              <a:t>    and I turned away from them,</a:t>
            </a:r>
            <a:br>
              <a:rPr lang="en-US" dirty="0" smtClean="0"/>
            </a:br>
            <a:r>
              <a:rPr lang="en-US" dirty="0" smtClean="0"/>
              <a:t>declares the Lord.</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Hebrews 8</a:t>
            </a:r>
            <a:br>
              <a:rPr lang="en-US" dirty="0" smtClean="0"/>
            </a:br>
            <a:endParaRPr lang="en-US" dirty="0"/>
          </a:p>
        </p:txBody>
      </p:sp>
      <p:sp>
        <p:nvSpPr>
          <p:cNvPr id="3" name="Content Placeholder 2"/>
          <p:cNvSpPr>
            <a:spLocks noGrp="1"/>
          </p:cNvSpPr>
          <p:nvPr>
            <p:ph idx="1"/>
          </p:nvPr>
        </p:nvSpPr>
        <p:spPr/>
        <p:txBody>
          <a:bodyPr>
            <a:normAutofit/>
          </a:bodyPr>
          <a:lstStyle/>
          <a:p>
            <a:r>
              <a:rPr lang="en-US" baseline="30000" dirty="0" smtClean="0"/>
              <a:t>10 </a:t>
            </a:r>
            <a:r>
              <a:rPr lang="en-US" dirty="0" smtClean="0"/>
              <a:t>This is the covenant I will establish with the people of Israel</a:t>
            </a:r>
            <a:br>
              <a:rPr lang="en-US" dirty="0" smtClean="0"/>
            </a:br>
            <a:r>
              <a:rPr lang="en-US" dirty="0" smtClean="0"/>
              <a:t>    after that time, declares the Lord.</a:t>
            </a:r>
            <a:br>
              <a:rPr lang="en-US" dirty="0" smtClean="0"/>
            </a:br>
            <a:r>
              <a:rPr lang="en-US" dirty="0" smtClean="0"/>
              <a:t>I will put my laws in their minds</a:t>
            </a:r>
            <a:br>
              <a:rPr lang="en-US" dirty="0" smtClean="0"/>
            </a:br>
            <a:r>
              <a:rPr lang="en-US" dirty="0" smtClean="0"/>
              <a:t>    and write them on their hearts.</a:t>
            </a:r>
            <a:br>
              <a:rPr lang="en-US" dirty="0" smtClean="0"/>
            </a:br>
            <a:r>
              <a:rPr lang="en-US" dirty="0" smtClean="0"/>
              <a:t>I will be their God,</a:t>
            </a:r>
            <a:br>
              <a:rPr lang="en-US" dirty="0" smtClean="0"/>
            </a:br>
            <a:r>
              <a:rPr lang="en-US" dirty="0" smtClean="0"/>
              <a:t>    and they will be my people</a:t>
            </a:r>
            <a:r>
              <a:rPr lang="en-US" dirty="0" smtClean="0"/>
              <a:t>.</a:t>
            </a:r>
          </a:p>
          <a:p>
            <a:endParaRPr lang="en-US" dirty="0" smtClean="0"/>
          </a:p>
          <a:p>
            <a:r>
              <a:rPr lang="en-US" dirty="0" smtClean="0"/>
              <a:t>What is the promise (covenant)?</a:t>
            </a: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TotalTime>
  <Words>224</Words>
  <Application>Microsoft Office PowerPoint</Application>
  <PresentationFormat>On-screen Show (4:3)</PresentationFormat>
  <Paragraphs>62</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The New Covenant</vt:lpstr>
      <vt:lpstr>Jeremiah 13:33 </vt:lpstr>
      <vt:lpstr>Jeremiah 13:31 </vt:lpstr>
      <vt:lpstr>Relationships</vt:lpstr>
      <vt:lpstr>Relationships</vt:lpstr>
      <vt:lpstr>Relationships</vt:lpstr>
      <vt:lpstr>Hebrews 8 </vt:lpstr>
      <vt:lpstr>Hebrews 8 </vt:lpstr>
      <vt:lpstr>Hebrews 8 </vt:lpstr>
      <vt:lpstr>Relationships</vt:lpstr>
      <vt:lpstr>Hebrews 12: 18</vt:lpstr>
      <vt:lpstr>Hebrews 12: 22</vt:lpstr>
      <vt:lpstr>Galatians 3</vt:lpstr>
      <vt:lpstr>Slide 14</vt:lpstr>
      <vt:lpstr>Slide 15</vt:lpstr>
      <vt:lpstr>parakletos</vt:lpstr>
      <vt:lpstr>parakletos</vt:lpstr>
      <vt:lpstr>parakletos</vt:lpstr>
      <vt:lpstr>Deuteronomy 6</vt:lpstr>
      <vt:lpstr>Deuteronomy 6</vt:lpstr>
      <vt:lpstr>Deuteronomy 6</vt:lpstr>
      <vt:lpstr>Slide 22</vt:lpstr>
      <vt:lpstr>Slide 23</vt:lpstr>
      <vt:lpstr>Ephesians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Covenant</dc:title>
  <dc:creator>wkbx</dc:creator>
  <cp:lastModifiedBy>wkbx</cp:lastModifiedBy>
  <cp:revision>13</cp:revision>
  <dcterms:created xsi:type="dcterms:W3CDTF">2017-06-11T18:53:24Z</dcterms:created>
  <dcterms:modified xsi:type="dcterms:W3CDTF">2017-06-11T20:33:03Z</dcterms:modified>
</cp:coreProperties>
</file>